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278" r:id="rId4"/>
    <p:sldId id="279" r:id="rId5"/>
    <p:sldId id="259" r:id="rId6"/>
    <p:sldId id="282" r:id="rId7"/>
    <p:sldId id="261" r:id="rId8"/>
    <p:sldId id="284" r:id="rId9"/>
    <p:sldId id="265" r:id="rId10"/>
    <p:sldId id="266" r:id="rId11"/>
    <p:sldId id="292" r:id="rId12"/>
    <p:sldId id="295" r:id="rId13"/>
    <p:sldId id="296" r:id="rId14"/>
    <p:sldId id="268" r:id="rId15"/>
    <p:sldId id="297" r:id="rId16"/>
    <p:sldId id="298" r:id="rId17"/>
    <p:sldId id="299" r:id="rId18"/>
    <p:sldId id="300" r:id="rId19"/>
    <p:sldId id="270" r:id="rId20"/>
    <p:sldId id="271" r:id="rId21"/>
    <p:sldId id="272" r:id="rId22"/>
    <p:sldId id="301" r:id="rId23"/>
    <p:sldId id="302" r:id="rId24"/>
    <p:sldId id="303" r:id="rId25"/>
    <p:sldId id="304" r:id="rId26"/>
    <p:sldId id="305" r:id="rId27"/>
    <p:sldId id="306" r:id="rId28"/>
    <p:sldId id="27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7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BBB1B-6371-4D5B-AE65-4E8A1794AED3}" type="datetimeFigureOut">
              <a:rPr lang="ru-RU" smtClean="0"/>
              <a:pPr/>
              <a:t>29.04.2014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A697B-053D-4AE4-A695-4F95FE0EF4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Пусть бу́дет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фо́рма тре́тьего лица́ повели́тельного наклоне́ния глаго́ла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28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349A273-92F0-4F8E-987D-92DC457BB398}" type="datetimeFigureOut">
              <a:rPr lang="ru-RU" smtClean="0"/>
              <a:pPr/>
              <a:t>29.04.2014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29.04.2014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49A273-92F0-4F8E-987D-92DC457BB398}" type="datetimeFigureOut">
              <a:rPr lang="ru-RU" smtClean="0"/>
              <a:pPr/>
              <a:t>29.04.2014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349A273-92F0-4F8E-987D-92DC457BB398}" type="datetimeFigureOut">
              <a:rPr lang="ru-RU" smtClean="0"/>
              <a:pPr/>
              <a:t>29.04.2014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29.04.2014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29.04.2014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29.04.2014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349A273-92F0-4F8E-987D-92DC457BB398}" type="datetimeFigureOut">
              <a:rPr lang="ru-RU" smtClean="0"/>
              <a:pPr/>
              <a:t>29.04.2014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БУДУЩЕЕ ВРЕМЯ ГЛАГОЛОВ.</a:t>
            </a:r>
            <a:br>
              <a:rPr lang="ru-RU" dirty="0" smtClean="0"/>
            </a:br>
            <a:r>
              <a:rPr lang="ru-RU" dirty="0" smtClean="0"/>
              <a:t>ПОРЯДОК СЛОВ </a:t>
            </a:r>
            <a:br>
              <a:rPr lang="ru-RU" dirty="0" smtClean="0"/>
            </a:br>
            <a:r>
              <a:rPr lang="ru-RU" dirty="0" smtClean="0"/>
              <a:t>В ПРОСТОМ ПРЕДЛОЖЕНИИ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4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066800"/>
          </a:xfrm>
        </p:spPr>
        <p:txBody>
          <a:bodyPr/>
          <a:lstStyle/>
          <a:p>
            <a:r>
              <a:rPr lang="ru-RU" dirty="0" smtClean="0"/>
              <a:t>УПРАЖНЕНИЕ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25112"/>
          </a:xfrm>
        </p:spPr>
        <p:txBody>
          <a:bodyPr>
            <a:normAutofit/>
          </a:bodyPr>
          <a:lstStyle/>
          <a:p>
            <a:pPr indent="457200" algn="just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Спиши́те. Употреби́те глагол </a:t>
            </a:r>
            <a:r>
              <a:rPr lang="ru-RU" sz="2600" i="1" dirty="0" smtClean="0">
                <a:solidFill>
                  <a:schemeClr val="accent1">
                    <a:lumMod val="50000"/>
                  </a:schemeClr>
                </a:solidFill>
              </a:rPr>
              <a:t>быть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rgbClr val="FF0000"/>
                </a:solidFill>
              </a:rPr>
              <a:t>в ну́жной фо́рме.  </a:t>
            </a:r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3143248"/>
          <a:ext cx="8001056" cy="1901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82225"/>
                <a:gridCol w="3818831"/>
              </a:tblGrid>
              <a:tr h="1901192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 … ждать их. </a:t>
                      </a:r>
                    </a:p>
                    <a:p>
                      <a:pPr algn="just"/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 … гото́вить обе́д.</a:t>
                      </a:r>
                    </a:p>
                    <a:p>
                      <a:pPr algn="just"/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 … встреча́ть их.</a:t>
                      </a:r>
                    </a:p>
                    <a:p>
                      <a:pPr algn="just"/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 … слу́шать ра́дио.</a:t>
                      </a:r>
                    </a:p>
                    <a:p>
                      <a:pPr algn="just"/>
                      <a:endParaRPr lang="ru-RU" sz="2000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Мы … за́втракать.  </a:t>
                      </a:r>
                    </a:p>
                    <a:p>
                      <a:pPr algn="just"/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Мы … убира́ть кварти́ру. </a:t>
                      </a:r>
                    </a:p>
                    <a:p>
                      <a:endParaRPr lang="ru-RU" sz="2000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928694"/>
          </a:xfrm>
        </p:spPr>
        <p:txBody>
          <a:bodyPr/>
          <a:lstStyle/>
          <a:p>
            <a:r>
              <a:rPr lang="ru-RU" dirty="0" smtClean="0"/>
              <a:t>УПРАЖНЕНИЕ 2 (ПРОДОЛЖЕНИЕ)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25112"/>
          </a:xfrm>
        </p:spPr>
        <p:txBody>
          <a:bodyPr/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Спиши́те. Употреби́те глагол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быть</a:t>
            </a:r>
            <a:r>
              <a:rPr lang="ru-RU" dirty="0" smtClean="0">
                <a:solidFill>
                  <a:srgbClr val="FF0000"/>
                </a:solidFill>
              </a:rPr>
              <a:t> в ну́жной фо́рме.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8" y="3286123"/>
          <a:ext cx="771530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1634488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Ты … пили́ть дрова́?</a:t>
                      </a:r>
                    </a:p>
                    <a:p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Ты … коло́ть дрова́? </a:t>
                      </a:r>
                    </a:p>
                    <a:p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Ты … коси́ть траву́?</a:t>
                      </a:r>
                    </a:p>
                    <a:p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Ты … отдыха́ть? </a:t>
                      </a:r>
                    </a:p>
                    <a:p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Ты … смотре́ть телеви́зор? </a:t>
                      </a:r>
                    </a:p>
                    <a:p>
                      <a:endParaRPr lang="ru-RU" sz="2000" baseline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Вы… жить в го́роде? </a:t>
                      </a:r>
                    </a:p>
                    <a:p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 … рабо́тать на заво́де? </a:t>
                      </a:r>
                    </a:p>
                    <a:p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 … ходи́ть в клуб? </a:t>
                      </a:r>
                    </a:p>
                    <a:p>
                      <a:endParaRPr lang="ru-RU" sz="2000" baseline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6766" cy="1424006"/>
          </a:xfrm>
        </p:spPr>
        <p:txBody>
          <a:bodyPr/>
          <a:lstStyle/>
          <a:p>
            <a:r>
              <a:rPr lang="ru-RU" dirty="0" smtClean="0"/>
              <a:t>УПРАЖНЕНИЕ 2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Спиши́те. Употреби́те глагол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быть</a:t>
            </a:r>
            <a:r>
              <a:rPr lang="ru-RU" dirty="0" smtClean="0">
                <a:solidFill>
                  <a:srgbClr val="FF0000"/>
                </a:solidFill>
              </a:rPr>
              <a:t> в ну́жной фо́рме.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3500438"/>
          <a:ext cx="821537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143404"/>
              </a:tblGrid>
              <a:tr h="0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 … до́лго по́мнить э́тот день.</a:t>
                      </a:r>
                    </a:p>
                    <a:p>
                      <a:r>
                        <a:rPr kumimoji="0"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 … де́лать заря́дку. </a:t>
                      </a:r>
                    </a:p>
                    <a:p>
                      <a:r>
                        <a:rPr kumimoji="0"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 … купа́ться. </a:t>
                      </a:r>
                    </a:p>
                    <a:p>
                      <a:r>
                        <a:rPr kumimoji="0"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Она … загора́ть. </a:t>
                      </a:r>
                    </a:p>
                    <a:p>
                      <a:endParaRPr lang="ru-RU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Они́ … занима́ться.  </a:t>
                      </a:r>
                    </a:p>
                    <a:p>
                      <a:r>
                        <a:rPr kumimoji="0"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Они́ … рисова́ть. </a:t>
                      </a:r>
                    </a:p>
                    <a:p>
                      <a:r>
                        <a:rPr kumimoji="0"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Они́ … хорошо́ знать э́тот предме́т. </a:t>
                      </a:r>
                    </a:p>
                    <a:p>
                      <a:endParaRPr lang="ru-RU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066800"/>
          </a:xfrm>
        </p:spPr>
        <p:txBody>
          <a:bodyPr/>
          <a:lstStyle/>
          <a:p>
            <a:r>
              <a:rPr lang="ru-RU" dirty="0" smtClean="0"/>
              <a:t>УПРАЖНЕНИЕ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6766" cy="4717172"/>
          </a:xfrm>
        </p:spPr>
        <p:txBody>
          <a:bodyPr/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Напиши́те отве́ты. В отве́тах употреби́те слова́ из ско́бок.  </a:t>
            </a:r>
          </a:p>
          <a:p>
            <a:pPr indent="256032"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Что ты бу́дешь сейча́с де́лать? (учи́ть стихи́) 2. Что он бу́дет де́лать в выходно́й день? (лови́ть ры́бу) 3. Что она́ бу́дет де́лать ве́чером? (занима́ться) 4. Что вы бу́дете де́лать в клу́бе? (петь и танцева́ть) 5. Что они́ бу́дут де́лать на уро́ке? (повторя́ть те́ксты)</a:t>
            </a:r>
          </a:p>
          <a:p>
            <a:pPr indent="256032" algn="just"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6766" cy="1352568"/>
          </a:xfrm>
        </p:spPr>
        <p:txBody>
          <a:bodyPr/>
          <a:lstStyle/>
          <a:p>
            <a:r>
              <a:rPr lang="ru-RU" dirty="0" smtClean="0"/>
              <a:t>УПРАЖНЕНИЕ 4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58162" cy="4610864"/>
          </a:xfrm>
        </p:spPr>
        <p:txBody>
          <a:bodyPr>
            <a:normAutofit/>
          </a:bodyPr>
          <a:lstStyle/>
          <a:p>
            <a:pPr indent="256032"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Что мо́жно сказа́ть в э́тих слу́чаях?  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Образе́ц.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1. Ты бу́дешь купа́ться? 2. Ты бу́дешь игра́ть в ша́хматы? 3. Я бу́ду изуча́ть ру́сский язы́к. 4. Вы бу́дете учи́ть э́то стихотворе́ние? </a:t>
            </a:r>
          </a:p>
          <a:p>
            <a:pPr>
              <a:buNone/>
            </a:pPr>
            <a:endParaRPr lang="ru-RU" sz="25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26613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мо́жно сказа́ть в э́тих слу́чаях?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2608903"/>
          <a:ext cx="7929618" cy="22488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64809"/>
                <a:gridCol w="3964809"/>
              </a:tblGrid>
              <a:tr h="5095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Когда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dirty="0" smtClean="0"/>
                        <a:t> оди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dirty="0" smtClean="0"/>
                        <a:t>н челове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dirty="0" smtClean="0"/>
                        <a:t>к говори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dirty="0" smtClean="0"/>
                        <a:t>т: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Друго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dirty="0" smtClean="0"/>
                        <a:t>й мо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dirty="0" smtClean="0"/>
                        <a:t>жет сказа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dirty="0" smtClean="0"/>
                        <a:t>ть:</a:t>
                      </a:r>
                      <a:endParaRPr lang="ru-RU" dirty="0"/>
                    </a:p>
                  </a:txBody>
                  <a:tcPr/>
                </a:tc>
              </a:tr>
              <a:tr h="1739295"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За́втра ты бу́дешь звони́ть Петру́?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Да. А вы?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Бу́ду.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Нет.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За́втра он бу́дет звони́ть мне.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Я звони́л ему́ вчера́.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2071678"/>
            <a:ext cx="7486648" cy="1928826"/>
          </a:xfrm>
          <a:solidFill>
            <a:schemeClr val="accent2">
              <a:lumMod val="60000"/>
              <a:lumOff val="40000"/>
            </a:schemeClr>
          </a:solidFill>
          <a:effectLst/>
        </p:spPr>
        <p:txBody>
          <a:bodyPr/>
          <a:lstStyle/>
          <a:p>
            <a:pPr algn="ctr"/>
            <a:r>
              <a:rPr lang="ru-RU" sz="4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ПОРЯДОК СЛОВ </a:t>
            </a:r>
            <a:br>
              <a:rPr lang="ru-RU" sz="4200" dirty="0" smtClean="0">
                <a:solidFill>
                  <a:schemeClr val="tx2">
                    <a:lumMod val="50000"/>
                  </a:schemeClr>
                </a:solidFill>
                <a:effectLst/>
              </a:rPr>
            </a:br>
            <a:r>
              <a:rPr lang="ru-RU" sz="4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В ПРОСТОМ ПРЕДЛОЖЕНИИ</a:t>
            </a:r>
            <a:endParaRPr lang="ru-RU" sz="420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ru-RU" dirty="0" smtClean="0"/>
              <a:t>ПРАВИЛО 1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5072098"/>
          </a:xfrm>
        </p:spPr>
        <p:txBody>
          <a:bodyPr>
            <a:noAutofit/>
          </a:bodyPr>
          <a:lstStyle/>
          <a:p>
            <a:pPr indent="256032" algn="just">
              <a:buNone/>
            </a:pPr>
            <a:r>
              <a:rPr lang="ru-RU" sz="1700" dirty="0" smtClean="0"/>
              <a:t>В повествова́тельном предложе́нии подлежа́щее стои́т обы́чно пе́ред сказу́емым (прямо́й поря́док слов), но мо́жет стоя́ть и по́сле сказу́емого (обра́тный поря́док слов). </a:t>
            </a:r>
          </a:p>
          <a:p>
            <a:pPr>
              <a:buNone/>
            </a:pPr>
            <a:endParaRPr lang="ru-RU" sz="1700" dirty="0" smtClean="0"/>
          </a:p>
          <a:p>
            <a:pPr algn="ctr"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Прямо́й поря́док слов </a:t>
            </a:r>
          </a:p>
          <a:p>
            <a:pPr>
              <a:buNone/>
            </a:pPr>
            <a:endParaRPr lang="ru-RU" sz="1700" dirty="0" smtClean="0"/>
          </a:p>
          <a:p>
            <a:pPr algn="ctr">
              <a:buNone/>
            </a:pPr>
            <a:r>
              <a:rPr lang="ru-RU" sz="1700" dirty="0" smtClean="0"/>
              <a:t>подлежа́щее              сказу́емое </a:t>
            </a:r>
          </a:p>
          <a:p>
            <a:pPr>
              <a:buNone/>
            </a:pPr>
            <a:r>
              <a:rPr lang="ru-RU" sz="1700" dirty="0" smtClean="0"/>
              <a:t>                                                               ↓                           ↓ </a:t>
            </a:r>
          </a:p>
          <a:p>
            <a:pPr>
              <a:buNone/>
            </a:pPr>
            <a:r>
              <a:rPr lang="ru-RU" sz="1700" dirty="0" smtClean="0"/>
              <a:t>                                                         </a:t>
            </a:r>
            <a:r>
              <a:rPr lang="ru-RU" sz="1700" i="1" dirty="0" smtClean="0"/>
              <a:t>Мать             гото́вит обе́д. </a:t>
            </a:r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                                                        </a:t>
            </a:r>
            <a:r>
              <a:rPr lang="ru-RU" sz="1700" i="1" dirty="0" smtClean="0"/>
              <a:t>Кни́га              лежи́т на столе́. </a:t>
            </a:r>
            <a:endParaRPr lang="ru-RU" sz="1700" dirty="0" smtClean="0"/>
          </a:p>
          <a:p>
            <a:pPr>
              <a:buNone/>
            </a:pPr>
            <a:endParaRPr lang="ru-RU" sz="1700" dirty="0" smtClean="0"/>
          </a:p>
          <a:p>
            <a:pPr algn="ctr"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Обра́тный поря́док слов </a:t>
            </a:r>
          </a:p>
          <a:p>
            <a:pPr>
              <a:buNone/>
            </a:pPr>
            <a:r>
              <a:rPr lang="ru-RU" sz="1700" dirty="0" smtClean="0"/>
              <a:t> </a:t>
            </a:r>
          </a:p>
          <a:p>
            <a:pPr algn="ctr">
              <a:buNone/>
            </a:pPr>
            <a:r>
              <a:rPr lang="ru-RU" sz="1700" dirty="0" smtClean="0"/>
              <a:t>            сказу́емое                 подлежа́щее </a:t>
            </a:r>
          </a:p>
          <a:p>
            <a:pPr>
              <a:buNone/>
            </a:pPr>
            <a:r>
              <a:rPr lang="ru-RU" sz="1700" dirty="0" smtClean="0"/>
              <a:t>                                                                 ↓                           ↓ </a:t>
            </a:r>
          </a:p>
          <a:p>
            <a:pPr>
              <a:buNone/>
            </a:pPr>
            <a:r>
              <a:rPr lang="ru-RU" sz="1700" dirty="0" smtClean="0"/>
              <a:t>                                              </a:t>
            </a:r>
            <a:r>
              <a:rPr lang="ru-RU" sz="1700" i="1" dirty="0" smtClean="0"/>
              <a:t>Обе́д гото́вит               мать.   </a:t>
            </a:r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                                           </a:t>
            </a:r>
            <a:r>
              <a:rPr lang="ru-RU" sz="1700" i="1" dirty="0" smtClean="0"/>
              <a:t>На столе́ лежи́т             кни́га. </a:t>
            </a:r>
            <a:endParaRPr lang="ru-RU" sz="17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115328" cy="1424006"/>
          </a:xfrm>
        </p:spPr>
        <p:txBody>
          <a:bodyPr/>
          <a:lstStyle/>
          <a:p>
            <a:r>
              <a:rPr lang="ru-RU" dirty="0" smtClean="0"/>
              <a:t>ПРАВИЛО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58204" cy="4502858"/>
          </a:xfrm>
        </p:spPr>
        <p:txBody>
          <a:bodyPr/>
          <a:lstStyle/>
          <a:p>
            <a:pPr indent="256032" algn="just">
              <a:buNone/>
            </a:pPr>
            <a:r>
              <a:rPr lang="ru-RU" dirty="0" smtClean="0"/>
              <a:t>В вопроси́тельных предложе́ниях без специа́льных вопроси́тельных слов поря́док слов тако́й же, как в повествова́тельном предложе́нии. </a:t>
            </a:r>
          </a:p>
          <a:p>
            <a:pPr indent="256032">
              <a:buNone/>
            </a:pPr>
            <a:endParaRPr lang="ru-RU" dirty="0" smtClean="0"/>
          </a:p>
          <a:p>
            <a:pPr indent="256032">
              <a:buNone/>
            </a:pPr>
            <a:r>
              <a:rPr lang="ru-RU" i="1" dirty="0" smtClean="0"/>
              <a:t>Кни́га лежи́т на столе́?     –    Да, кни́га лежи́т на столе́.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ru-RU" dirty="0" smtClean="0"/>
              <a:t>ПРАВИЛО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325112"/>
          </a:xfrm>
        </p:spPr>
        <p:txBody>
          <a:bodyPr/>
          <a:lstStyle/>
          <a:p>
            <a:pPr indent="256032" algn="just">
              <a:buNone/>
            </a:pPr>
            <a:r>
              <a:rPr lang="ru-RU" dirty="0" smtClean="0"/>
              <a:t>В вопроси́тельных предложе́ниях со специа́льными вопроси́тельными слова́ми (</a:t>
            </a:r>
            <a:r>
              <a:rPr lang="ru-RU" i="1" dirty="0" smtClean="0"/>
              <a:t>что, где, когда́, как </a:t>
            </a:r>
            <a:r>
              <a:rPr lang="ru-RU" dirty="0" smtClean="0"/>
              <a:t>и други́ми) подлежа́щее-существи́тельное стои́т по́сле сказу́емого, а подлежа́щее-ли́чное местоиме́ние стои́т пе́ред сказу́емым. </a:t>
            </a:r>
          </a:p>
          <a:p>
            <a:pPr indent="256032" algn="just">
              <a:buNone/>
            </a:pPr>
            <a:endParaRPr lang="ru-RU" i="1" dirty="0" smtClean="0"/>
          </a:p>
          <a:p>
            <a:pPr indent="256032" algn="ctr">
              <a:buNone/>
            </a:pPr>
            <a:r>
              <a:rPr lang="ru-RU" i="1" dirty="0" smtClean="0"/>
              <a:t>Что </a:t>
            </a:r>
            <a:r>
              <a:rPr lang="ru-RU" i="1" dirty="0" smtClean="0">
                <a:solidFill>
                  <a:srgbClr val="FF0000"/>
                </a:solidFill>
              </a:rPr>
              <a:t>де́лает мать</a:t>
            </a:r>
            <a:r>
              <a:rPr lang="ru-RU" i="1" dirty="0" smtClean="0"/>
              <a:t>?                                                      Что </a:t>
            </a:r>
            <a:r>
              <a:rPr lang="ru-RU" i="1" dirty="0" smtClean="0">
                <a:solidFill>
                  <a:srgbClr val="FF0000"/>
                </a:solidFill>
              </a:rPr>
              <a:t>она́ де́лает</a:t>
            </a:r>
            <a:r>
              <a:rPr lang="ru-RU" i="1" dirty="0" smtClean="0"/>
              <a:t>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256032">
              <a:buNone/>
            </a:pPr>
            <a:r>
              <a:rPr lang="ru-RU" dirty="0" smtClean="0">
                <a:solidFill>
                  <a:srgbClr val="FF0000"/>
                </a:solidFill>
              </a:rPr>
              <a:t>Соста́вьте из да́нных слов предложе́ния: </a:t>
            </a:r>
          </a:p>
          <a:p>
            <a:pPr indent="256032">
              <a:buNone/>
            </a:pPr>
            <a:endParaRPr lang="ru-RU" dirty="0" smtClean="0"/>
          </a:p>
          <a:p>
            <a:pPr indent="256032">
              <a:buFont typeface="Wingdings" pitchFamily="2" charset="2"/>
              <a:buChar char="v"/>
            </a:pPr>
            <a:r>
              <a:rPr lang="ru-RU" dirty="0" smtClean="0"/>
              <a:t>а) с прямы́м поря́дком слов. </a:t>
            </a:r>
          </a:p>
          <a:p>
            <a:pPr indent="256032">
              <a:buFont typeface="Wingdings" pitchFamily="2" charset="2"/>
              <a:buChar char="v"/>
            </a:pPr>
            <a:endParaRPr lang="ru-RU" dirty="0" smtClean="0"/>
          </a:p>
          <a:p>
            <a:pPr indent="256032">
              <a:buNone/>
            </a:pPr>
            <a:r>
              <a:rPr lang="ru-RU" dirty="0" smtClean="0"/>
              <a:t>1. Рисова́ть, со́лнце, ма́льчик. 2. Но́вый, фильм, мы, в выходно́й день, смотре́ть. 3. Иностра́нный язы́к, мои́, изуча́ть, друзья́. </a:t>
            </a:r>
          </a:p>
          <a:p>
            <a:pPr indent="256032">
              <a:buFont typeface="Wingdings" pitchFamily="2" charset="2"/>
              <a:buChar char="v"/>
            </a:pPr>
            <a:endParaRPr lang="ru-RU" dirty="0" smtClean="0"/>
          </a:p>
          <a:p>
            <a:pPr indent="256032">
              <a:buFont typeface="Wingdings" pitchFamily="2" charset="2"/>
              <a:buChar char="v"/>
            </a:pPr>
            <a:r>
              <a:rPr lang="ru-RU" dirty="0" smtClean="0"/>
              <a:t>б) с обра́тным поря́дком слов. </a:t>
            </a:r>
          </a:p>
          <a:p>
            <a:pPr indent="256032">
              <a:buNone/>
            </a:pPr>
            <a:endParaRPr lang="ru-RU" dirty="0" smtClean="0"/>
          </a:p>
          <a:p>
            <a:pPr indent="256032">
              <a:buNone/>
            </a:pPr>
            <a:r>
              <a:rPr lang="ru-RU" dirty="0" smtClean="0"/>
              <a:t>1. Цветы́, на окне́, стоя́ть. 2. Де́душка, техни́ческие журна́лы, выпи́сывать, мой. 3. Нра́виться, э́та, мне, пе́сня.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ГЛАГОЛЫ В ФОРМЕ БУДУЩЕГО ВРЕМЕНИ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2714620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 бу́д</a:t>
                      </a:r>
                      <a:r>
                        <a:rPr kumimoji="0" lang="ru-RU" sz="1800" b="1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 </a:t>
                      </a:r>
                      <a:endParaRPr kumimoji="0"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Ты бу́д</a:t>
                      </a:r>
                      <a:r>
                        <a:rPr kumimoji="0" lang="ru-RU" sz="1800" b="1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ешь </a:t>
                      </a:r>
                      <a:endParaRPr kumimoji="0"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Он бу́д</a:t>
                      </a:r>
                      <a:r>
                        <a:rPr kumimoji="0" lang="ru-RU" sz="1800" b="1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ет </a:t>
                      </a:r>
                      <a:endParaRPr kumimoji="0"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Она́ бу́д</a:t>
                      </a:r>
                      <a:r>
                        <a:rPr kumimoji="0" lang="ru-RU" sz="1800" b="1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ет</a:t>
                      </a:r>
                      <a:r>
                        <a:rPr kumimoji="0" lang="ru-RU" sz="18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Мы бу́д</a:t>
                      </a:r>
                      <a:r>
                        <a:rPr kumimoji="0" lang="ru-RU" sz="1800" b="1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ем </a:t>
                      </a:r>
                      <a:endParaRPr kumimoji="0"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 бу́д</a:t>
                      </a:r>
                      <a:r>
                        <a:rPr kumimoji="0" lang="ru-RU" sz="1800" b="1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ете </a:t>
                      </a:r>
                      <a:endParaRPr kumimoji="0"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Они бу́д</a:t>
                      </a:r>
                      <a:r>
                        <a:rPr kumimoji="0" lang="ru-RU" sz="1800" b="1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ут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чита́ть</a:t>
                      </a:r>
                      <a:r>
                        <a:rPr kumimoji="0"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8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писа́ть, учи́ться, отдыха́ть, рабо́тать</a:t>
                      </a:r>
                      <a:r>
                        <a:rPr kumimoji="0"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так далее)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r>
              <a:rPr lang="ru-RU" dirty="0" smtClean="0"/>
              <a:t>УПРАЖНЕНИЕ 6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251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indent="256032">
              <a:buNone/>
            </a:pPr>
            <a:r>
              <a:rPr lang="ru-RU" dirty="0" smtClean="0">
                <a:solidFill>
                  <a:srgbClr val="FF0000"/>
                </a:solidFill>
              </a:rPr>
              <a:t>Вме́сто то́чек употреби́те существи́тельные и́ли местоиме́ния.  </a:t>
            </a:r>
          </a:p>
          <a:p>
            <a:pPr indent="256032">
              <a:buNone/>
            </a:pPr>
            <a:endParaRPr lang="ru-RU" dirty="0" smtClean="0"/>
          </a:p>
          <a:p>
            <a:pPr indent="256032">
              <a:buFont typeface="Wingdings" pitchFamily="2" charset="2"/>
              <a:buChar char="v"/>
            </a:pPr>
            <a:r>
              <a:rPr lang="ru-RU" i="1" dirty="0" smtClean="0"/>
              <a:t>Бори́с, он.</a:t>
            </a:r>
            <a:r>
              <a:rPr lang="ru-RU" dirty="0" smtClean="0"/>
              <a:t> Что … де́лает? Что де́лает … ? Где … рабо́тает? Где рабо́тает … ? </a:t>
            </a:r>
          </a:p>
          <a:p>
            <a:pPr indent="256032">
              <a:buFont typeface="Wingdings" pitchFamily="2" charset="2"/>
              <a:buChar char="v"/>
            </a:pPr>
            <a:r>
              <a:rPr lang="ru-RU" i="1" dirty="0" smtClean="0"/>
              <a:t>А́нна, она́.</a:t>
            </a:r>
            <a:r>
              <a:rPr lang="ru-RU" dirty="0" smtClean="0"/>
              <a:t> Куда́ идёт … ? Куда́ … идёт? Когда́ … ходи́ла в теа́тр? Когда́ ходи́ла в теа́тр … ? </a:t>
            </a:r>
          </a:p>
          <a:p>
            <a:pPr indent="256032" algn="just"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ПУСТЬ ВСЕГДА БУДЕТ СОЛНЦЕ </a:t>
            </a:r>
            <a:br>
              <a:rPr lang="ru-RU" dirty="0" smtClean="0"/>
            </a:br>
            <a:r>
              <a:rPr lang="ru-RU" sz="2400" dirty="0" smtClean="0"/>
              <a:t>(прочита</a:t>
            </a:r>
            <a:r>
              <a:rPr lang="ru-RU" sz="2400" dirty="0" smtClean="0">
                <a:latin typeface="Times New Roman"/>
                <a:cs typeface="Times New Roman"/>
              </a:rPr>
              <a:t>́</a:t>
            </a:r>
            <a:r>
              <a:rPr lang="ru-RU" sz="2400" dirty="0" smtClean="0"/>
              <a:t>йте, перепиши</a:t>
            </a:r>
            <a:r>
              <a:rPr lang="ru-RU" sz="2400" dirty="0" smtClean="0">
                <a:latin typeface="Times New Roman"/>
                <a:cs typeface="Times New Roman"/>
              </a:rPr>
              <a:t>́</a:t>
            </a:r>
            <a:r>
              <a:rPr lang="ru-RU" sz="2400" dirty="0" smtClean="0"/>
              <a:t>те и вы</a:t>
            </a:r>
            <a:r>
              <a:rPr lang="ru-RU" sz="2400" dirty="0" smtClean="0">
                <a:latin typeface="Times New Roman"/>
                <a:cs typeface="Times New Roman"/>
              </a:rPr>
              <a:t>́</a:t>
            </a:r>
            <a:r>
              <a:rPr lang="ru-RU" sz="2400" dirty="0" smtClean="0"/>
              <a:t>учите на па</a:t>
            </a:r>
            <a:r>
              <a:rPr lang="ru-RU" sz="2400" dirty="0" smtClean="0">
                <a:latin typeface="Times New Roman"/>
                <a:cs typeface="Times New Roman"/>
              </a:rPr>
              <a:t>́</a:t>
            </a:r>
            <a:r>
              <a:rPr lang="ru-RU" sz="2400" dirty="0" smtClean="0"/>
              <a:t>мять)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256032" algn="just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Со́лнечный круг, </a:t>
            </a:r>
          </a:p>
          <a:p>
            <a:pPr>
              <a:buNone/>
            </a:pPr>
            <a:r>
              <a:rPr lang="ru-RU" dirty="0" smtClean="0"/>
              <a:t>Не́бо вокру́г – </a:t>
            </a:r>
          </a:p>
          <a:p>
            <a:pPr>
              <a:buNone/>
            </a:pPr>
            <a:r>
              <a:rPr lang="ru-RU" dirty="0" smtClean="0"/>
              <a:t>Э́то рису́нок мальчи́шки. </a:t>
            </a:r>
          </a:p>
          <a:p>
            <a:pPr>
              <a:buNone/>
            </a:pPr>
            <a:r>
              <a:rPr lang="ru-RU" dirty="0" smtClean="0"/>
              <a:t>Нарисова́л он на листке́ </a:t>
            </a:r>
          </a:p>
          <a:p>
            <a:pPr>
              <a:buNone/>
            </a:pPr>
            <a:r>
              <a:rPr lang="ru-RU" dirty="0" smtClean="0"/>
              <a:t>И подписа́л в уголке́: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Припе́в: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Пусть всегда́ бу́дет со́лнце! </a:t>
            </a:r>
          </a:p>
          <a:p>
            <a:pPr>
              <a:buNone/>
            </a:pPr>
            <a:r>
              <a:rPr lang="ru-RU" dirty="0" smtClean="0"/>
              <a:t>Пусть всегда́ бу́дет не́бо! </a:t>
            </a:r>
          </a:p>
          <a:p>
            <a:pPr>
              <a:buNone/>
            </a:pPr>
            <a:r>
              <a:rPr lang="ru-RU" dirty="0" smtClean="0"/>
              <a:t>Пусть всегда́ бу́дет ма́ма! </a:t>
            </a:r>
          </a:p>
          <a:p>
            <a:pPr>
              <a:buNone/>
            </a:pPr>
            <a:r>
              <a:rPr lang="ru-RU" dirty="0" smtClean="0"/>
              <a:t>Пусть всегда́ бу́ду я! </a:t>
            </a:r>
          </a:p>
          <a:p>
            <a:pPr indent="256032" algn="just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СОЛНЕЧНЫЙ КРУГ - 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2285992"/>
            <a:ext cx="4038600" cy="442915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91815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Ми́лый мой друг, </a:t>
            </a:r>
          </a:p>
          <a:p>
            <a:pPr>
              <a:buNone/>
            </a:pPr>
            <a:r>
              <a:rPr lang="ru-RU" dirty="0" smtClean="0"/>
              <a:t>До́брый мой друг, </a:t>
            </a:r>
          </a:p>
          <a:p>
            <a:pPr>
              <a:buNone/>
            </a:pPr>
            <a:r>
              <a:rPr lang="ru-RU" dirty="0" smtClean="0"/>
              <a:t>Лю́дям так хо́чется ми́ра. </a:t>
            </a:r>
          </a:p>
          <a:p>
            <a:pPr>
              <a:buNone/>
            </a:pPr>
            <a:r>
              <a:rPr lang="ru-RU" dirty="0" smtClean="0"/>
              <a:t>И в три́дцать пять се́рдце опя́ть </a:t>
            </a:r>
          </a:p>
          <a:p>
            <a:pPr>
              <a:buNone/>
            </a:pPr>
            <a:r>
              <a:rPr lang="ru-RU" dirty="0" smtClean="0"/>
              <a:t>Не устаёт повторя́ть: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Припе́в: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Пусть всегда́ бу́дет со́лнце! </a:t>
            </a:r>
          </a:p>
          <a:p>
            <a:pPr>
              <a:buNone/>
            </a:pPr>
            <a:r>
              <a:rPr lang="ru-RU" dirty="0" smtClean="0"/>
              <a:t>Пусть всегда́ бу́дет не́бо! </a:t>
            </a:r>
          </a:p>
          <a:p>
            <a:pPr>
              <a:buNone/>
            </a:pPr>
            <a:r>
              <a:rPr lang="ru-RU" dirty="0" smtClean="0"/>
              <a:t>Пусть всегда́ бу́дет ма́ма! </a:t>
            </a:r>
          </a:p>
          <a:p>
            <a:pPr>
              <a:buNone/>
            </a:pPr>
            <a:r>
              <a:rPr lang="ru-RU" dirty="0" smtClean="0"/>
              <a:t>Пусть всегда́ бу́ду я!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4" name="Содержимое 13" descr="сОЛНЕЧНЫЙ КРУГ-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214422"/>
            <a:ext cx="4071966" cy="4064968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142984"/>
            <a:ext cx="3714776" cy="563240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Ти́ше, солда́т! </a:t>
            </a:r>
          </a:p>
          <a:p>
            <a:pPr>
              <a:buNone/>
            </a:pPr>
            <a:r>
              <a:rPr lang="ru-RU" dirty="0" smtClean="0"/>
              <a:t>Слы́шишь, солда́т!  </a:t>
            </a:r>
          </a:p>
          <a:p>
            <a:pPr>
              <a:buNone/>
            </a:pPr>
            <a:r>
              <a:rPr lang="ru-RU" dirty="0" smtClean="0"/>
              <a:t>Лю́ди пуга́ются взры́вов. </a:t>
            </a:r>
          </a:p>
          <a:p>
            <a:pPr>
              <a:buNone/>
            </a:pPr>
            <a:r>
              <a:rPr lang="ru-RU" dirty="0" smtClean="0"/>
              <a:t>Ты́сячи глаз в не́бо глядя́т, </a:t>
            </a:r>
          </a:p>
          <a:p>
            <a:pPr>
              <a:buNone/>
            </a:pPr>
            <a:r>
              <a:rPr lang="ru-RU" dirty="0" smtClean="0"/>
              <a:t>Гу́бы упря́мо твердя́т: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Припе́в.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Пусть всегда́ бу́дет со́лнце! </a:t>
            </a:r>
          </a:p>
          <a:p>
            <a:pPr>
              <a:buNone/>
            </a:pPr>
            <a:r>
              <a:rPr lang="ru-RU" dirty="0" smtClean="0"/>
              <a:t>Пусть всегда́ бу́дет не́бо! </a:t>
            </a:r>
          </a:p>
          <a:p>
            <a:pPr>
              <a:buNone/>
            </a:pPr>
            <a:r>
              <a:rPr lang="ru-RU" dirty="0" smtClean="0"/>
              <a:t>Пусть всегда́ бу́дет ма́ма! </a:t>
            </a:r>
          </a:p>
          <a:p>
            <a:pPr>
              <a:buNone/>
            </a:pPr>
            <a:r>
              <a:rPr lang="ru-RU" dirty="0" smtClean="0"/>
              <a:t>Пусть всегда́ бу́ду я!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СОЛНЕЧНЫЙ КРУГ-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29248" y="1214422"/>
            <a:ext cx="4629032" cy="3946623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91815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Про́тив беды́, </a:t>
            </a:r>
          </a:p>
          <a:p>
            <a:pPr>
              <a:buNone/>
            </a:pPr>
            <a:r>
              <a:rPr lang="ru-RU" dirty="0" smtClean="0"/>
              <a:t>Про́тив войны́ </a:t>
            </a:r>
          </a:p>
          <a:p>
            <a:pPr>
              <a:buNone/>
            </a:pPr>
            <a:r>
              <a:rPr lang="ru-RU" dirty="0" smtClean="0"/>
              <a:t>Вста́нем за на́ших мальчи́шек. </a:t>
            </a:r>
          </a:p>
          <a:p>
            <a:pPr>
              <a:buNone/>
            </a:pPr>
            <a:r>
              <a:rPr lang="ru-RU" dirty="0" smtClean="0"/>
              <a:t>Со́лнце наве́к! Сча́стье наве́к! </a:t>
            </a:r>
          </a:p>
          <a:p>
            <a:pPr>
              <a:buNone/>
            </a:pPr>
            <a:r>
              <a:rPr lang="ru-RU" dirty="0" smtClean="0"/>
              <a:t>Так повеле́л челове́к.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Припе́в.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Пусть всегда́ бу́дет со́лнце! </a:t>
            </a:r>
          </a:p>
          <a:p>
            <a:pPr>
              <a:buNone/>
            </a:pPr>
            <a:r>
              <a:rPr lang="ru-RU" dirty="0" smtClean="0"/>
              <a:t>Пусть всегда́ бу́дет не́бо! </a:t>
            </a:r>
          </a:p>
          <a:p>
            <a:pPr>
              <a:buNone/>
            </a:pPr>
            <a:r>
              <a:rPr lang="ru-RU" dirty="0" smtClean="0"/>
              <a:t>Пусть всегда́ бу́дет ма́ма! </a:t>
            </a:r>
          </a:p>
          <a:p>
            <a:pPr>
              <a:buNone/>
            </a:pPr>
            <a:r>
              <a:rPr lang="ru-RU" dirty="0" smtClean="0"/>
              <a:t>Пусть всегда́ бу́ду я! </a:t>
            </a:r>
          </a:p>
          <a:p>
            <a:pPr>
              <a:buNone/>
            </a:pPr>
            <a:endParaRPr lang="ru-RU" dirty="0" smtClean="0"/>
          </a:p>
          <a:p>
            <a:pPr lvl="8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Л. Оша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́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нин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СОЛНЕЧНЫЙ КРУГ-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428736"/>
            <a:ext cx="4281518" cy="381030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7208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indent="457200"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ПРОСЛУ́ШАЙТЕ ПЕ́СНЮ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«ПУСТЬ ВСЕГДА́ БУ́ДЕТ СО́ЛНЦЕ»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ВЫ́УЧИТЕ ЕЁ.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http://my.mail.ru/mail/pravd41/video/1133/1254.html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115328" cy="1285884"/>
          </a:xfrm>
        </p:spPr>
        <p:txBody>
          <a:bodyPr/>
          <a:lstStyle/>
          <a:p>
            <a:r>
              <a:rPr lang="ru-RU" dirty="0" smtClean="0"/>
              <a:t> УПРАЖНЕНИЕ 7 (ПОВТОРЕНИЕ)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Напиши́те сочине́ние на те́му </a:t>
            </a:r>
            <a:r>
              <a:rPr lang="ru-RU" b="1" dirty="0" smtClean="0">
                <a:solidFill>
                  <a:srgbClr val="FF0000"/>
                </a:solidFill>
              </a:rPr>
              <a:t>«За́втра выходно́й день»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</a:p>
          <a:p>
            <a:pPr indent="256032" algn="just">
              <a:buNone/>
            </a:pPr>
            <a:r>
              <a:rPr lang="ru-RU" dirty="0" smtClean="0"/>
              <a:t>Употреби́те слова́ и словосочета́ния </a:t>
            </a:r>
            <a:r>
              <a:rPr lang="ru-RU" i="1" dirty="0" smtClean="0">
                <a:solidFill>
                  <a:srgbClr val="0070C0"/>
                </a:solidFill>
              </a:rPr>
              <a:t>де́лать заря́дку, гото́вить за́втрак, убира́ть, хоте́ть, </a:t>
            </a:r>
            <a:r>
              <a:rPr lang="ru-RU" i="1" dirty="0" err="1" smtClean="0">
                <a:solidFill>
                  <a:srgbClr val="0070C0"/>
                </a:solidFill>
              </a:rPr>
              <a:t>пое́хать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за́ город, гуля́ть, купа́ться, загора́ть, игра́ть в волейбо́л, лови́ть ры́бу, пойти́ в теа́тр, смотре́ть, возвраща́ться, чита́ть, у́жинать, ложи́ться спать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6766" cy="1285884"/>
          </a:xfrm>
        </p:spPr>
        <p:txBody>
          <a:bodyPr/>
          <a:lstStyle/>
          <a:p>
            <a:r>
              <a:rPr lang="ru-RU" dirty="0" smtClean="0"/>
              <a:t>УПРАЖНЕНИЕ 8 (ПОВТОРЕНИЕ)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indent="256032" algn="just">
              <a:buNone/>
            </a:pPr>
            <a:r>
              <a:rPr lang="ru-RU" sz="3200" dirty="0" smtClean="0"/>
              <a:t>От каки́х слов и при по́мощи каки́х су́ффиксов образо́ваны слова́: </a:t>
            </a:r>
          </a:p>
          <a:p>
            <a:pPr indent="256032" algn="just">
              <a:buNone/>
            </a:pPr>
            <a:r>
              <a:rPr lang="ru-RU" sz="3200" dirty="0" smtClean="0"/>
              <a:t> </a:t>
            </a:r>
            <a:r>
              <a:rPr lang="ru-RU" sz="3200" i="1" dirty="0" smtClean="0">
                <a:solidFill>
                  <a:schemeClr val="bg1"/>
                </a:solidFill>
              </a:rPr>
              <a:t>ми́рный, солда́тский, получа́тель, до́мик? 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10668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Благодарю за внимание! </a:t>
            </a:r>
          </a:p>
          <a:p>
            <a:pPr algn="ctr">
              <a:buNone/>
            </a:pPr>
            <a:r>
              <a:rPr lang="ru-RU" dirty="0" smtClean="0"/>
              <a:t>Желаю успехов в овладении русским языком!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Составила: Н.Н. Гордей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ВЫХОДНОЙ ДЕНЬ (ТЕКСТ)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256032" algn="just">
              <a:buNone/>
            </a:pPr>
            <a:r>
              <a:rPr lang="ru-RU" dirty="0" smtClean="0"/>
              <a:t>За́втра выходно́й день. У́тром, как всегда́, я бу́ду де́лать заря́дку, пото́м бу́ду за́втракать, убира́ть ко́мнату. </a:t>
            </a:r>
          </a:p>
          <a:p>
            <a:pPr indent="256032" algn="just">
              <a:buNone/>
            </a:pPr>
            <a:r>
              <a:rPr lang="ru-RU" dirty="0" smtClean="0"/>
              <a:t>У мои́х друзе́й за́втра то́же выходно́й день. Мы хоти́м вме́сте пое́хать за́ город. Там мы бу́дем купа́ться, загора́ть, игра́ть в волейбо́л. Я люблю́ та́кже лови́ть ры́бу. </a:t>
            </a:r>
          </a:p>
          <a:p>
            <a:pPr indent="256032" algn="just">
              <a:buNone/>
            </a:pPr>
            <a:r>
              <a:rPr lang="ru-RU" dirty="0" smtClean="0"/>
              <a:t>Ве́чером мои́ друзья́ хотя́т пойти́ в заводско́й клуб. Там бу́дет демонстри́роваться но́вый фильм «Неизве́стная плане́та». А я бу́ду занима́ться. Я изуча́ю ру́сский язы́к. До́ма я хочу́ прочита́ть и перевести́ статью́ из журна́ла «Станки́-автома́ты».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ПИШЕМ И ПРОИЗНОСИМ ПРАВИЛЬНО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3286124"/>
          <a:ext cx="8229600" cy="9814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Надо писать</a:t>
                      </a:r>
                      <a:endParaRPr lang="ru-RU" sz="28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Надо произносить</a:t>
                      </a:r>
                      <a:endParaRPr lang="ru-RU" sz="28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baseline="0" dirty="0">
                          <a:latin typeface="Times New Roman"/>
                          <a:ea typeface="Calibri"/>
                          <a:cs typeface="Times New Roman"/>
                        </a:rPr>
                        <a:t>заво</a:t>
                      </a:r>
                      <a:r>
                        <a:rPr lang="ru-RU" sz="2800" b="1" i="1" baseline="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дск</a:t>
                      </a:r>
                      <a:r>
                        <a:rPr lang="ru-RU" sz="2800" i="1" baseline="0" dirty="0">
                          <a:latin typeface="Times New Roman"/>
                          <a:ea typeface="Calibri"/>
                          <a:cs typeface="Times New Roman"/>
                        </a:rPr>
                        <a:t>о́й</a:t>
                      </a:r>
                      <a:endParaRPr lang="ru-RU" sz="28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baseline="0" dirty="0">
                          <a:latin typeface="Times New Roman"/>
                          <a:ea typeface="Calibri"/>
                          <a:cs typeface="Times New Roman"/>
                        </a:rPr>
                        <a:t>заво</a:t>
                      </a:r>
                      <a:r>
                        <a:rPr lang="en-US" sz="2800" baseline="0" dirty="0">
                          <a:latin typeface="Times New Roman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800" b="1" i="1" baseline="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en-US" sz="2800" baseline="0" dirty="0">
                          <a:latin typeface="Times New Roman"/>
                          <a:ea typeface="Calibri"/>
                          <a:cs typeface="Times New Roman"/>
                        </a:rPr>
                        <a:t>]</a:t>
                      </a:r>
                      <a:r>
                        <a:rPr lang="ru-RU" sz="2800" i="1" baseline="0" dirty="0">
                          <a:latin typeface="Times New Roman"/>
                          <a:ea typeface="Calibri"/>
                          <a:cs typeface="Times New Roman"/>
                        </a:rPr>
                        <a:t>ко́й</a:t>
                      </a:r>
                      <a:endParaRPr lang="ru-RU" sz="28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1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25112"/>
          </a:xfrm>
        </p:spPr>
        <p:txBody>
          <a:bodyPr>
            <a:normAutofit/>
          </a:bodyPr>
          <a:lstStyle/>
          <a:p>
            <a:pPr indent="256032" algn="just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FF0000"/>
                </a:solidFill>
              </a:rPr>
              <a:t>Произнеси́те пра́вильно: </a:t>
            </a:r>
            <a:endParaRPr lang="ru-RU" sz="2600" dirty="0" smtClean="0"/>
          </a:p>
          <a:p>
            <a:pPr algn="just">
              <a:buNone/>
            </a:pPr>
            <a:r>
              <a:rPr lang="ru-RU" sz="2600" dirty="0" smtClean="0"/>
              <a:t>(Глухи</a:t>
            </a:r>
            <a:r>
              <a:rPr lang="ru-RU" sz="2600" dirty="0" smtClean="0">
                <a:latin typeface="Times New Roman"/>
                <a:cs typeface="Times New Roman"/>
              </a:rPr>
              <a:t>́</a:t>
            </a:r>
            <a:r>
              <a:rPr lang="ru-RU" sz="2600" dirty="0" smtClean="0"/>
              <a:t>е и зво</a:t>
            </a:r>
            <a:r>
              <a:rPr lang="ru-RU" sz="2600" dirty="0" smtClean="0">
                <a:latin typeface="Times New Roman"/>
                <a:cs typeface="Times New Roman"/>
              </a:rPr>
              <a:t>́</a:t>
            </a:r>
            <a:r>
              <a:rPr lang="ru-RU" sz="2600" dirty="0" smtClean="0"/>
              <a:t>нкие согла</a:t>
            </a:r>
            <a:r>
              <a:rPr lang="ru-RU" sz="2600" dirty="0" smtClean="0">
                <a:latin typeface="Times New Roman"/>
                <a:cs typeface="Times New Roman"/>
              </a:rPr>
              <a:t>́</a:t>
            </a:r>
            <a:r>
              <a:rPr lang="ru-RU" sz="2600" dirty="0" smtClean="0"/>
              <a:t>сные): 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indent="256032" algn="just">
              <a:buNone/>
            </a:pPr>
            <a:r>
              <a:rPr lang="ru-RU" dirty="0" smtClean="0"/>
              <a:t>За́</a:t>
            </a:r>
            <a:r>
              <a:rPr lang="ru-RU" b="1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тра, </a:t>
            </a:r>
            <a:r>
              <a:rPr lang="ru-RU" b="1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сегда́, заря́</a:t>
            </a:r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ка, за́</a:t>
            </a:r>
            <a:r>
              <a:rPr lang="ru-RU" b="1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тракать, </a:t>
            </a:r>
            <a:r>
              <a:rPr lang="ru-RU" b="1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ша́хматы, </a:t>
            </a:r>
            <a:r>
              <a:rPr lang="ru-RU" b="1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футбо́л, в наш клу</a:t>
            </a:r>
            <a:r>
              <a:rPr lang="ru-RU" b="1" dirty="0" smtClean="0">
                <a:solidFill>
                  <a:srgbClr val="FF0000"/>
                </a:solidFill>
              </a:rPr>
              <a:t>б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се.  </a:t>
            </a:r>
          </a:p>
          <a:p>
            <a:pPr indent="256032" algn="just">
              <a:buFont typeface="Wingdings" pitchFamily="2" charset="2"/>
              <a:buChar char="v"/>
            </a:pPr>
            <a:endParaRPr lang="ru-RU" dirty="0" smtClean="0"/>
          </a:p>
          <a:p>
            <a:pPr marL="367200" lvl="0" indent="450850" algn="just" fontAlgn="base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ме́сте вы́деленного глаго́ла употреби́те глаго́лы, да́нные спра́ва: </a:t>
            </a:r>
            <a:endParaRPr lang="ru-RU" sz="26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sz="4000" dirty="0" smtClean="0">
              <a:latin typeface="Arial" pitchFamily="34" charset="0"/>
            </a:endParaRPr>
          </a:p>
          <a:p>
            <a:pPr indent="256032"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5786454"/>
          <a:ext cx="6096000" cy="518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2"/>
                          </a:solidFill>
                        </a:rPr>
                        <a:t>Я</a:t>
                      </a:r>
                      <a:r>
                        <a:rPr lang="ru-RU" sz="2800" b="0" baseline="0" dirty="0" smtClean="0">
                          <a:solidFill>
                            <a:schemeClr val="tx2"/>
                          </a:solidFill>
                        </a:rPr>
                        <a:t> хочу</a:t>
                      </a:r>
                      <a:r>
                        <a:rPr lang="ru-RU" sz="2800" b="0" baseline="0" dirty="0" smtClean="0">
                          <a:solidFill>
                            <a:schemeClr val="tx2"/>
                          </a:solidFill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800" b="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</a:rPr>
                        <a:t>есть</a:t>
                      </a:r>
                      <a:r>
                        <a:rPr lang="ru-RU" sz="2800" b="0" baseline="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ru-RU" sz="28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2"/>
                          </a:solidFill>
                        </a:rPr>
                        <a:t>пить, спать</a:t>
                      </a:r>
                      <a:endParaRPr lang="ru-RU" sz="28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РАЗЛИЧАЙТЕ ВОПРОСЫ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57158" y="2428868"/>
            <a:ext cx="4041648" cy="417195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500" dirty="0" smtClean="0">
                <a:solidFill>
                  <a:srgbClr val="FF0000"/>
                </a:solidFill>
              </a:rPr>
              <a:t>КУДА</a:t>
            </a:r>
            <a:r>
              <a:rPr lang="ru-RU" sz="25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sz="2500" dirty="0" smtClean="0">
                <a:solidFill>
                  <a:srgbClr val="FF0000"/>
                </a:solidFill>
              </a:rPr>
              <a:t>?</a:t>
            </a:r>
          </a:p>
          <a:p>
            <a:pPr algn="just">
              <a:buNone/>
            </a:pPr>
            <a:endParaRPr lang="ru-RU" sz="2500" dirty="0" smtClean="0"/>
          </a:p>
          <a:p>
            <a:pPr algn="just">
              <a:buNone/>
            </a:pPr>
            <a:endParaRPr lang="ru-RU" sz="2500" dirty="0" smtClean="0"/>
          </a:p>
          <a:p>
            <a:pPr algn="ctr">
              <a:buNone/>
            </a:pPr>
            <a:r>
              <a:rPr lang="ru-RU" sz="2500" i="1" dirty="0" smtClean="0"/>
              <a:t>Я иду́</a:t>
            </a:r>
            <a:r>
              <a:rPr lang="ru-RU" sz="2500" dirty="0" smtClean="0"/>
              <a:t> (куда</a:t>
            </a:r>
            <a:r>
              <a:rPr lang="ru-RU" sz="2500" dirty="0" smtClean="0">
                <a:latin typeface="Times New Roman"/>
                <a:cs typeface="Times New Roman"/>
              </a:rPr>
              <a:t>́</a:t>
            </a:r>
            <a:r>
              <a:rPr lang="ru-RU" sz="2500" dirty="0" smtClean="0"/>
              <a:t>?) </a:t>
            </a:r>
          </a:p>
          <a:p>
            <a:pPr algn="ctr">
              <a:buNone/>
            </a:pPr>
            <a:r>
              <a:rPr lang="ru-RU" sz="2500" b="1" dirty="0" smtClean="0">
                <a:solidFill>
                  <a:srgbClr val="FF0000"/>
                </a:solidFill>
              </a:rPr>
              <a:t>домо́й</a:t>
            </a:r>
            <a:r>
              <a:rPr lang="ru-RU" sz="2500" dirty="0" smtClean="0">
                <a:solidFill>
                  <a:srgbClr val="FF0000"/>
                </a:solidFill>
              </a:rPr>
              <a:t>. </a:t>
            </a:r>
          </a:p>
          <a:p>
            <a:pPr algn="just">
              <a:buNone/>
            </a:pPr>
            <a:endParaRPr lang="ru-RU" sz="25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357686" y="2428868"/>
            <a:ext cx="4071966" cy="416585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sz="2500" dirty="0" smtClean="0">
                <a:solidFill>
                  <a:srgbClr val="FF0000"/>
                </a:solidFill>
              </a:rPr>
              <a:t>ГДЕ? </a:t>
            </a:r>
          </a:p>
          <a:p>
            <a:pPr>
              <a:buNone/>
            </a:pPr>
            <a:endParaRPr lang="ru-RU" sz="2500" dirty="0" smtClean="0"/>
          </a:p>
          <a:p>
            <a:pPr>
              <a:buNone/>
            </a:pPr>
            <a:endParaRPr lang="ru-RU" sz="2500" dirty="0" smtClean="0"/>
          </a:p>
          <a:p>
            <a:pPr algn="ctr">
              <a:buNone/>
            </a:pPr>
            <a:r>
              <a:rPr lang="ru-RU" sz="2500" i="1" dirty="0" smtClean="0"/>
              <a:t>Я бу́ду ждать вас</a:t>
            </a:r>
            <a:r>
              <a:rPr lang="ru-RU" sz="2500" dirty="0" smtClean="0"/>
              <a:t> (где?) </a:t>
            </a:r>
            <a:r>
              <a:rPr lang="ru-RU" sz="2500" b="1" dirty="0" smtClean="0">
                <a:solidFill>
                  <a:srgbClr val="FF0000"/>
                </a:solidFill>
              </a:rPr>
              <a:t>до́ма</a:t>
            </a:r>
            <a:r>
              <a:rPr lang="ru-RU" sz="25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1843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00034" y="1928802"/>
            <a:ext cx="7972452" cy="4362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56032" algn="just">
              <a:buFont typeface="Wingdings" pitchFamily="2" charset="2"/>
              <a:buChar char="v"/>
            </a:pPr>
            <a:r>
              <a:rPr lang="ru-RU" sz="2000" dirty="0" smtClean="0"/>
              <a:t>Образу́йте от глаго́лов при по́мощи приста́вки </a:t>
            </a:r>
            <a:r>
              <a:rPr lang="ru-RU" sz="2000" b="1" dirty="0" smtClean="0">
                <a:solidFill>
                  <a:srgbClr val="FF0000"/>
                </a:solidFill>
              </a:rPr>
              <a:t>по-</a:t>
            </a:r>
            <a:r>
              <a:rPr lang="ru-RU" sz="2000" dirty="0" smtClean="0"/>
              <a:t> глаго́лы со значе́нием нача́ла де́йствия.    </a:t>
            </a:r>
          </a:p>
          <a:p>
            <a:pPr indent="256032" algn="just">
              <a:buFont typeface="Wingdings" pitchFamily="2" charset="2"/>
              <a:buChar char="v"/>
            </a:pPr>
            <a:endParaRPr lang="ru-RU" sz="2000" dirty="0" smtClean="0"/>
          </a:p>
          <a:p>
            <a:pPr indent="256032" algn="just">
              <a:buNone/>
            </a:pPr>
            <a:r>
              <a:rPr lang="ru-RU" sz="2000" i="1" dirty="0" smtClean="0"/>
              <a:t>Е́хать – </a:t>
            </a:r>
            <a:r>
              <a:rPr lang="ru-RU" sz="2000" i="1" dirty="0" smtClean="0">
                <a:solidFill>
                  <a:srgbClr val="FF0000"/>
                </a:solidFill>
              </a:rPr>
              <a:t>по</a:t>
            </a:r>
            <a:r>
              <a:rPr lang="ru-RU" sz="2000" i="1" dirty="0" smtClean="0"/>
              <a:t>е́хать, идти́ – </a:t>
            </a:r>
            <a:r>
              <a:rPr lang="ru-RU" sz="2000" i="1" dirty="0" smtClean="0">
                <a:solidFill>
                  <a:srgbClr val="FF0000"/>
                </a:solidFill>
              </a:rPr>
              <a:t>по</a:t>
            </a:r>
            <a:r>
              <a:rPr lang="ru-RU" sz="2000" i="1" dirty="0" smtClean="0"/>
              <a:t>йти́</a:t>
            </a:r>
            <a:r>
              <a:rPr lang="ru-RU" sz="2000" dirty="0" smtClean="0"/>
              <a:t>, бежа́ть – … , лете́ть – … .</a:t>
            </a:r>
          </a:p>
          <a:p>
            <a:pPr indent="256032" algn="just">
              <a:buFont typeface="Wingdings" pitchFamily="2" charset="2"/>
              <a:buChar char="v"/>
            </a:pPr>
            <a:endParaRPr lang="ru-RU" sz="2000" dirty="0" smtClean="0"/>
          </a:p>
          <a:p>
            <a:pPr indent="256032" algn="just">
              <a:buFont typeface="Wingdings" pitchFamily="2" charset="2"/>
              <a:buChar char="v"/>
            </a:pPr>
            <a:endParaRPr lang="ru-RU" sz="2000" dirty="0" smtClean="0"/>
          </a:p>
          <a:p>
            <a:pPr indent="256032" algn="just">
              <a:buFont typeface="Wingdings" pitchFamily="2" charset="2"/>
              <a:buChar char="v"/>
            </a:pPr>
            <a:r>
              <a:rPr lang="ru-RU" sz="2000" dirty="0" smtClean="0"/>
              <a:t>Образу</a:t>
            </a:r>
            <a:r>
              <a:rPr lang="ru-RU" sz="2000" dirty="0" smtClean="0">
                <a:latin typeface="Times New Roman"/>
                <a:cs typeface="Times New Roman"/>
              </a:rPr>
              <a:t>́</a:t>
            </a:r>
            <a:r>
              <a:rPr lang="ru-RU" sz="2000" dirty="0" smtClean="0"/>
              <a:t>йте от прилага</a:t>
            </a:r>
            <a:r>
              <a:rPr lang="ru-RU" sz="2000" dirty="0" smtClean="0">
                <a:latin typeface="Times New Roman"/>
                <a:cs typeface="Times New Roman"/>
              </a:rPr>
              <a:t>́</a:t>
            </a:r>
            <a:r>
              <a:rPr lang="ru-RU" sz="2000" dirty="0" smtClean="0"/>
              <a:t>тельных при по</a:t>
            </a:r>
            <a:r>
              <a:rPr lang="ru-RU" sz="2000" dirty="0" smtClean="0">
                <a:latin typeface="Times New Roman"/>
                <a:cs typeface="Times New Roman"/>
              </a:rPr>
              <a:t>́</a:t>
            </a:r>
            <a:r>
              <a:rPr lang="ru-RU" sz="2000" dirty="0" smtClean="0"/>
              <a:t>мощи приста</a:t>
            </a:r>
            <a:r>
              <a:rPr lang="ru-RU" sz="2000" dirty="0" smtClean="0">
                <a:latin typeface="Times New Roman"/>
                <a:cs typeface="Times New Roman"/>
              </a:rPr>
              <a:t>́</a:t>
            </a:r>
            <a:r>
              <a:rPr lang="ru-RU" sz="2000" dirty="0" smtClean="0"/>
              <a:t>вки </a:t>
            </a:r>
            <a:r>
              <a:rPr lang="ru-RU" sz="2000" b="1" dirty="0" smtClean="0">
                <a:solidFill>
                  <a:srgbClr val="FF0000"/>
                </a:solidFill>
              </a:rPr>
              <a:t>не-</a:t>
            </a:r>
            <a:r>
              <a:rPr lang="ru-RU" sz="2000" dirty="0" smtClean="0"/>
              <a:t> прилага</a:t>
            </a:r>
            <a:r>
              <a:rPr lang="ru-RU" sz="2000" dirty="0" smtClean="0">
                <a:latin typeface="Times New Roman"/>
                <a:cs typeface="Times New Roman"/>
              </a:rPr>
              <a:t>́</a:t>
            </a:r>
            <a:r>
              <a:rPr lang="ru-RU" sz="2000" dirty="0" smtClean="0"/>
              <a:t>тельные с противополо</a:t>
            </a:r>
            <a:r>
              <a:rPr lang="ru-RU" sz="2000" dirty="0" smtClean="0">
                <a:latin typeface="Times New Roman"/>
                <a:cs typeface="Times New Roman"/>
              </a:rPr>
              <a:t>́</a:t>
            </a:r>
            <a:r>
              <a:rPr lang="ru-RU" sz="2000" dirty="0" smtClean="0"/>
              <a:t>жным значе</a:t>
            </a:r>
            <a:r>
              <a:rPr lang="ru-RU" sz="2000" dirty="0" smtClean="0">
                <a:latin typeface="Times New Roman"/>
                <a:cs typeface="Times New Roman"/>
              </a:rPr>
              <a:t>́</a:t>
            </a:r>
            <a:r>
              <a:rPr lang="ru-RU" sz="2000" dirty="0" smtClean="0"/>
              <a:t>нием. </a:t>
            </a:r>
          </a:p>
          <a:p>
            <a:pPr indent="256032" algn="just">
              <a:buFont typeface="Wingdings" pitchFamily="2" charset="2"/>
              <a:buChar char="v"/>
            </a:pPr>
            <a:endParaRPr lang="ru-RU" sz="2000" dirty="0" smtClean="0"/>
          </a:p>
          <a:p>
            <a:pPr indent="256032" algn="just">
              <a:buNone/>
            </a:pPr>
            <a:r>
              <a:rPr lang="ru-RU" sz="2000" i="1" dirty="0" smtClean="0"/>
              <a:t>Изве́стная плане́та – </a:t>
            </a:r>
            <a:r>
              <a:rPr lang="ru-RU" sz="2000" i="1" dirty="0" smtClean="0">
                <a:solidFill>
                  <a:srgbClr val="FF0000"/>
                </a:solidFill>
              </a:rPr>
              <a:t>не</a:t>
            </a:r>
            <a:r>
              <a:rPr lang="ru-RU" sz="2000" i="1" dirty="0" smtClean="0"/>
              <a:t>изве́стная плане́та</a:t>
            </a:r>
            <a:r>
              <a:rPr lang="ru-RU" sz="2000" dirty="0" smtClean="0"/>
              <a:t>, я́ркое со́лнце – …, знако́мая пе́сня – … , интере́сные лю́ди – … , больши́е во́лны – … . </a:t>
            </a:r>
          </a:p>
          <a:p>
            <a:pPr marL="0" marR="0" lvl="0" indent="256032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1740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00034" y="1857364"/>
            <a:ext cx="8258204" cy="468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56032" algn="just">
              <a:buFont typeface="Wingdings" pitchFamily="2" charset="2"/>
              <a:buChar char="v"/>
            </a:pPr>
            <a:r>
              <a:rPr lang="ru-RU" sz="2500" dirty="0" smtClean="0">
                <a:solidFill>
                  <a:srgbClr val="FF0000"/>
                </a:solidFill>
              </a:rPr>
              <a:t>Спиши́те. Употреби́те слова́ из ско́бок в ну́жной фо́рме. </a:t>
            </a:r>
          </a:p>
          <a:p>
            <a:pPr indent="256032" algn="just">
              <a:buFont typeface="Wingdings" pitchFamily="2" charset="2"/>
              <a:buChar char="v"/>
            </a:pPr>
            <a:endParaRPr lang="ru-RU" sz="2500" dirty="0" smtClean="0"/>
          </a:p>
          <a:p>
            <a:pPr indent="256032" algn="just">
              <a:buNone/>
            </a:pPr>
            <a:r>
              <a:rPr lang="ru-RU" sz="2500" dirty="0" smtClean="0"/>
              <a:t>1. За́втра я (хоте́ть) пое́хать за́ город. 2. Там я (быть) загора́ть и купа́ться. 3. Осо́бенно я (люби́ть) лови́ть ры́бу. 4. В клу́бе демонстри́руется кинофи́льм «(Неизве́стный) плане́та». </a:t>
            </a:r>
          </a:p>
          <a:p>
            <a:pPr indent="256032" algn="just">
              <a:buFont typeface="Wingdings" pitchFamily="2" charset="2"/>
              <a:buChar char="v"/>
            </a:pPr>
            <a:endParaRPr lang="ru-RU" sz="2500" dirty="0" smtClean="0"/>
          </a:p>
          <a:p>
            <a:pPr indent="256032" algn="just">
              <a:buFont typeface="Wingdings" pitchFamily="2" charset="2"/>
              <a:buChar char="v"/>
            </a:pPr>
            <a:r>
              <a:rPr lang="ru-RU" sz="2500" dirty="0" smtClean="0">
                <a:solidFill>
                  <a:srgbClr val="FF0000"/>
                </a:solidFill>
              </a:rPr>
              <a:t>Прочита́йте ещё раз текст (слайд №3) и перескажи́те его́.  </a:t>
            </a:r>
          </a:p>
          <a:p>
            <a:pPr>
              <a:buNone/>
            </a:pPr>
            <a:endParaRPr lang="ru-RU" sz="1800" dirty="0" smtClean="0"/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066800"/>
          </a:xfrm>
        </p:spPr>
        <p:txBody>
          <a:bodyPr/>
          <a:lstStyle/>
          <a:p>
            <a:r>
              <a:rPr lang="ru-RU" dirty="0" smtClean="0"/>
              <a:t>УПРАЖНЕНИЕ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8158162" cy="4467988"/>
          </a:xfrm>
        </p:spPr>
        <p:txBody>
          <a:bodyPr>
            <a:normAutofit/>
          </a:bodyPr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Прочита́йте вопро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dirty="0" smtClean="0">
                <a:solidFill>
                  <a:srgbClr val="FF0000"/>
                </a:solidFill>
              </a:rPr>
              <a:t>сы и отве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dirty="0" smtClean="0">
                <a:solidFill>
                  <a:srgbClr val="FF0000"/>
                </a:solidFill>
              </a:rPr>
              <a:t>ты с пра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dirty="0" smtClean="0">
                <a:solidFill>
                  <a:srgbClr val="FF0000"/>
                </a:solidFill>
              </a:rPr>
              <a:t>вильной интона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dirty="0" smtClean="0">
                <a:solidFill>
                  <a:srgbClr val="FF0000"/>
                </a:solidFill>
              </a:rPr>
              <a:t>цией.  </a:t>
            </a:r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r>
              <a:rPr lang="ru-RU" dirty="0" smtClean="0"/>
              <a:t>1. Ты </a:t>
            </a:r>
            <a:r>
              <a:rPr lang="ru-RU" u="sng" dirty="0" smtClean="0"/>
              <a:t>бу́дешь </a:t>
            </a:r>
            <a:r>
              <a:rPr lang="ru-RU" dirty="0" smtClean="0"/>
              <a:t>поступа́ть в университе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т? – Да, </a:t>
            </a:r>
            <a:r>
              <a:rPr lang="ru-RU" u="sng" dirty="0" smtClean="0"/>
              <a:t>бу́ду</a:t>
            </a:r>
            <a:r>
              <a:rPr lang="ru-RU" dirty="0" smtClean="0"/>
              <a:t>. 2. Ты </a:t>
            </a:r>
            <a:r>
              <a:rPr lang="ru-RU" u="sng" dirty="0" smtClean="0"/>
              <a:t>бу́дешь </a:t>
            </a:r>
            <a:r>
              <a:rPr lang="ru-RU" dirty="0" smtClean="0"/>
              <a:t>учи́ться? – Да, </a:t>
            </a:r>
            <a:r>
              <a:rPr lang="ru-RU" u="sng" dirty="0" smtClean="0"/>
              <a:t>бу́ду.</a:t>
            </a:r>
            <a:r>
              <a:rPr lang="ru-RU" dirty="0" smtClean="0"/>
              <a:t> 3. Ты </a:t>
            </a:r>
            <a:r>
              <a:rPr lang="ru-RU" u="sng" dirty="0" smtClean="0"/>
              <a:t>бу́дешь</a:t>
            </a:r>
            <a:r>
              <a:rPr lang="ru-RU" dirty="0" smtClean="0"/>
              <a:t> изуча́ть ру́сский язы́к? – Да, </a:t>
            </a:r>
            <a:r>
              <a:rPr lang="ru-RU" u="sng" dirty="0" smtClean="0"/>
              <a:t>бу́ду</a:t>
            </a:r>
            <a:r>
              <a:rPr lang="ru-RU" dirty="0" smtClean="0"/>
              <a:t>. 4. Вы </a:t>
            </a:r>
            <a:r>
              <a:rPr lang="ru-RU" u="sng" dirty="0" smtClean="0"/>
              <a:t>бу́дете</a:t>
            </a:r>
            <a:r>
              <a:rPr lang="ru-RU" dirty="0" smtClean="0"/>
              <a:t> выпи́сывать э́тот журна́л? – Да, </a:t>
            </a:r>
            <a:r>
              <a:rPr lang="ru-RU" u="sng" dirty="0" smtClean="0"/>
              <a:t>бу́дем</a:t>
            </a:r>
            <a:r>
              <a:rPr lang="ru-RU" dirty="0" smtClean="0"/>
              <a:t>. 5. Вы за́втра </a:t>
            </a:r>
            <a:r>
              <a:rPr lang="ru-RU" u="sng" dirty="0" smtClean="0"/>
              <a:t>бу́дете</a:t>
            </a:r>
            <a:r>
              <a:rPr lang="ru-RU" dirty="0" smtClean="0"/>
              <a:t> отдыха́ть? – Нет, </a:t>
            </a:r>
            <a:r>
              <a:rPr lang="ru-RU" u="sng" dirty="0" smtClean="0"/>
              <a:t>не бу́дем</a:t>
            </a:r>
            <a:r>
              <a:rPr lang="ru-RU" dirty="0" smtClean="0"/>
              <a:t>. 5. Они </a:t>
            </a:r>
            <a:r>
              <a:rPr lang="ru-RU" u="sng" dirty="0" smtClean="0"/>
              <a:t>бу́дут </a:t>
            </a:r>
            <a:r>
              <a:rPr lang="ru-RU" dirty="0" smtClean="0"/>
              <a:t>за́втра дежу́рить? – Да, </a:t>
            </a:r>
            <a:r>
              <a:rPr lang="ru-RU" u="sng" dirty="0" smtClean="0"/>
              <a:t>бу́дут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7F12A2A-6AE5-4FBF-BD4C-2CEE969C2BC0}"/>
</file>

<file path=customXml/itemProps2.xml><?xml version="1.0" encoding="utf-8"?>
<ds:datastoreItem xmlns:ds="http://schemas.openxmlformats.org/officeDocument/2006/customXml" ds:itemID="{3B8D3651-4186-4679-B833-3C3AAA25EB52}"/>
</file>

<file path=customXml/itemProps3.xml><?xml version="1.0" encoding="utf-8"?>
<ds:datastoreItem xmlns:ds="http://schemas.openxmlformats.org/officeDocument/2006/customXml" ds:itemID="{7E872474-757B-4C68-9907-E0805A2284C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1243</Words>
  <Application>Microsoft Office PowerPoint</Application>
  <PresentationFormat>Экран (4:3)</PresentationFormat>
  <Paragraphs>224</Paragraphs>
  <Slides>28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Городская</vt:lpstr>
      <vt:lpstr>БУДУЩЕЕ ВРЕМЯ ГЛАГОЛОВ. ПОРЯДОК СЛОВ  В ПРОСТОМ ПРЕДЛОЖЕНИИ</vt:lpstr>
      <vt:lpstr>ГЛАГОЛЫ В ФОРМЕ БУДУЩЕГО ВРЕМЕНИ</vt:lpstr>
      <vt:lpstr>ВЫХОДНОЙ ДЕНЬ (ТЕКСТ)</vt:lpstr>
      <vt:lpstr>ПИШЕМ И ПРОИЗНОСИМ ПРАВИЛЬНО</vt:lpstr>
      <vt:lpstr>Задание 1 </vt:lpstr>
      <vt:lpstr>РАЗЛИЧАЙТЕ ВОПРОСЫ</vt:lpstr>
      <vt:lpstr>Задание 2</vt:lpstr>
      <vt:lpstr>Задание 3</vt:lpstr>
      <vt:lpstr>УПРАЖНЕНИЕ 1</vt:lpstr>
      <vt:lpstr>УПРАЖНЕНИЕ 2</vt:lpstr>
      <vt:lpstr>УПРАЖНЕНИЕ 2 (ПРОДОЛЖЕНИЕ)</vt:lpstr>
      <vt:lpstr>УПРАЖНЕНИЕ 2 (ПРОДОЛЖЕНИЕ)</vt:lpstr>
      <vt:lpstr>УПРАЖНЕНИЕ 3</vt:lpstr>
      <vt:lpstr>УПРАЖНЕНИЕ 4 </vt:lpstr>
      <vt:lpstr>  ПОРЯДОК СЛОВ  В ПРОСТОМ ПРЕДЛОЖЕНИИ</vt:lpstr>
      <vt:lpstr>ПРАВИЛО 1</vt:lpstr>
      <vt:lpstr>ПРАВИЛО 2</vt:lpstr>
      <vt:lpstr>ПРАВИЛО 3</vt:lpstr>
      <vt:lpstr>УПРАЖНЕНИЕ 5</vt:lpstr>
      <vt:lpstr>УПРАЖНЕНИЕ 6 </vt:lpstr>
      <vt:lpstr>ПУСТЬ ВСЕГДА БУДЕТ СОЛНЦЕ  (прочита́йте, перепиши́те и вы́учите на па́мять)</vt:lpstr>
      <vt:lpstr>Слайд 22</vt:lpstr>
      <vt:lpstr>Слайд 23</vt:lpstr>
      <vt:lpstr>Слайд 24</vt:lpstr>
      <vt:lpstr>ПРОСЛУ́ШАЙТЕ ПЕ́СНЮ  «ПУСТЬ ВСЕГДА́ БУ́ДЕТ СО́ЛНЦЕ»  И ВЫ́УЧИТЕ ЕЁ.   http://my.mail.ru/mail/pravd41/video/1133/1254.html</vt:lpstr>
      <vt:lpstr> УПРАЖНЕНИЕ 7 (ПОВТОРЕНИЕ)</vt:lpstr>
      <vt:lpstr>УПРАЖНЕНИЕ 8 (ПОВТОРЕНИЕ)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Будущее время глаголов. Порядок слов в простом предложении</dc:title>
  <dc:subject>Русский язык как иностранный</dc:subject>
  <dc:creator>Н.Н. Гордей</dc:creator>
  <cp:lastModifiedBy>Admin</cp:lastModifiedBy>
  <cp:revision>234</cp:revision>
  <dcterms:created xsi:type="dcterms:W3CDTF">2014-04-13T12:14:43Z</dcterms:created>
  <dcterms:modified xsi:type="dcterms:W3CDTF">2014-04-29T15:56:05Z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